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7" r:id="rId2"/>
    <p:sldId id="258" r:id="rId3"/>
    <p:sldId id="273" r:id="rId4"/>
    <p:sldId id="274" r:id="rId5"/>
    <p:sldId id="275" r:id="rId6"/>
    <p:sldId id="276" r:id="rId7"/>
    <p:sldId id="277" r:id="rId8"/>
    <p:sldId id="278" r:id="rId9"/>
    <p:sldId id="259" r:id="rId10"/>
    <p:sldId id="260" r:id="rId11"/>
    <p:sldId id="261" r:id="rId12"/>
    <p:sldId id="262" r:id="rId13"/>
    <p:sldId id="263" r:id="rId14"/>
    <p:sldId id="266" r:id="rId15"/>
    <p:sldId id="264" r:id="rId16"/>
    <p:sldId id="265" r:id="rId17"/>
    <p:sldId id="267" r:id="rId18"/>
    <p:sldId id="268" r:id="rId19"/>
    <p:sldId id="269" r:id="rId20"/>
    <p:sldId id="272" r:id="rId21"/>
    <p:sldId id="285" r:id="rId22"/>
    <p:sldId id="286" r:id="rId23"/>
    <p:sldId id="271" r:id="rId24"/>
    <p:sldId id="270" r:id="rId25"/>
    <p:sldId id="279" r:id="rId26"/>
    <p:sldId id="280" r:id="rId27"/>
    <p:sldId id="281" r:id="rId28"/>
    <p:sldId id="290" r:id="rId29"/>
    <p:sldId id="282" r:id="rId30"/>
    <p:sldId id="283" r:id="rId31"/>
    <p:sldId id="291" r:id="rId32"/>
    <p:sldId id="292" r:id="rId33"/>
    <p:sldId id="293" r:id="rId34"/>
    <p:sldId id="294" r:id="rId35"/>
    <p:sldId id="295" r:id="rId36"/>
    <p:sldId id="284" r:id="rId37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-1506" y="-1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C353FB-2722-4DA3-AA77-326AC17E7F15}" type="datetimeFigureOut">
              <a:rPr lang="es-ES"/>
              <a:t>28/06/2017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B4C31-892B-41C1-8B5E-A4B0F44BE2B9}" type="slidenum">
              <a:rPr lang="es-ES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AF8D9-75F9-432C-BE18-A0033681561C}" type="slidenum">
              <a:rPr lang="es-ES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00667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AF8D9-75F9-432C-BE18-A0033681561C}" type="slidenum">
              <a:rPr lang="es-ES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2468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AF8D9-75F9-432C-BE18-A0033681561C}" type="slidenum">
              <a:rPr lang="es-ES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8800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AF8D9-75F9-432C-BE18-A0033681561C}" type="slidenum">
              <a:rPr lang="es-ES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1473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AF8D9-75F9-432C-BE18-A0033681561C}" type="slidenum">
              <a:rPr lang="es-ES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6034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AF8D9-75F9-432C-BE18-A0033681561C}" type="slidenum">
              <a:rPr lang="es-ES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3410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6506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21646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90019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75442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6152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AF8D9-75F9-432C-BE18-A0033681561C}" type="slidenum">
              <a:rPr lang="es-ES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27635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77774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1100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55152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07531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94268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17694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20575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69321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92084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8069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53264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2970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8231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9601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867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9239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B4C31-892B-41C1-8B5E-A4B0F44BE2B9}" type="slidenum">
              <a:rPr lang="es-ES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427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AF8D9-75F9-432C-BE18-A0033681561C}" type="slidenum">
              <a:rPr lang="es-ES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4197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B25406-0335-4B32-A8CE-2353FFB22321}" type="datetimeFigureOut">
              <a:rPr lang="en-US" altLang="es-CL"/>
              <a:pPr/>
              <a:t>6/28/2017</a:t>
            </a:fld>
            <a:endParaRPr lang="en-US" alt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F13DB3-0419-452D-9FB3-506C0A098344}" type="slidenum">
              <a:rPr lang="en-US" altLang="es-CL"/>
              <a:pPr/>
              <a:t>‹Nº›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1871421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DA2BC8-BBDA-41F8-820E-028FB9C1AFEE}" type="datetimeFigureOut">
              <a:rPr lang="en-US" altLang="es-CL"/>
              <a:pPr/>
              <a:t>6/28/2017</a:t>
            </a:fld>
            <a:endParaRPr lang="en-US" alt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94327C-11BD-40D3-AC21-DCA56574BC31}" type="slidenum">
              <a:rPr lang="en-US" altLang="es-CL"/>
              <a:pPr/>
              <a:t>‹Nº›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1883374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16A37D9-3162-4971-9FE8-BBC5F530BEF2}" type="datetimeFigureOut">
              <a:rPr lang="en-US" altLang="es-CL"/>
              <a:pPr/>
              <a:t>6/28/2017</a:t>
            </a:fld>
            <a:endParaRPr lang="en-US" alt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766B95-DAB3-4A3D-8A91-A1CFBCD9EC57}" type="slidenum">
              <a:rPr lang="en-US" altLang="es-CL"/>
              <a:pPr/>
              <a:t>‹Nº›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3519770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05568ED-3309-40D2-AA6F-9B488D3C91D9}" type="datetimeFigureOut">
              <a:rPr lang="en-US" altLang="es-CL"/>
              <a:pPr/>
              <a:t>6/28/2017</a:t>
            </a:fld>
            <a:endParaRPr lang="en-US" alt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7F26B6-2EFD-4BE1-ACB0-2195C9BD4EA1}" type="slidenum">
              <a:rPr lang="en-US" altLang="es-CL"/>
              <a:pPr/>
              <a:t>‹Nº›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2238429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0CF51EC-EBFD-4D37-83D7-4DDB6C41238B}" type="datetimeFigureOut">
              <a:rPr lang="en-US" altLang="es-CL"/>
              <a:pPr/>
              <a:t>6/28/2017</a:t>
            </a:fld>
            <a:endParaRPr lang="en-US" alt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E9F5F6-DE57-491C-B72E-87D761F5EEAC}" type="slidenum">
              <a:rPr lang="en-US" altLang="es-CL"/>
              <a:pPr/>
              <a:t>‹Nº›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4215834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ADDCEEA-882B-4CE4-A15A-99AAE9A5D0F7}" type="datetimeFigureOut">
              <a:rPr lang="en-US" altLang="es-CL"/>
              <a:pPr/>
              <a:t>6/28/2017</a:t>
            </a:fld>
            <a:endParaRPr lang="en-US" altLang="es-CL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8504E8-18AF-4DF0-8EFD-F36ADC98BE49}" type="slidenum">
              <a:rPr lang="en-US" altLang="es-CL"/>
              <a:pPr/>
              <a:t>‹Nº›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1568959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1B10EBD-9FED-488C-A7FE-078C53189EC2}" type="datetimeFigureOut">
              <a:rPr lang="en-US" altLang="es-CL"/>
              <a:pPr/>
              <a:t>6/28/2017</a:t>
            </a:fld>
            <a:endParaRPr lang="en-US" altLang="es-CL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2ED2D0-F631-4C2D-AEE0-559E12462530}" type="slidenum">
              <a:rPr lang="en-US" altLang="es-CL"/>
              <a:pPr/>
              <a:t>‹Nº›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1451218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FBD68A-0AB1-4532-8875-4834EAC83881}" type="datetimeFigureOut">
              <a:rPr lang="en-US" altLang="es-CL"/>
              <a:pPr/>
              <a:t>6/28/2017</a:t>
            </a:fld>
            <a:endParaRPr lang="en-US" altLang="es-C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CC02B5-B01B-4D32-B77D-280276B005D4}" type="slidenum">
              <a:rPr lang="en-US" altLang="es-CL"/>
              <a:pPr/>
              <a:t>‹Nº›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1662931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B90C8E5-3C81-47B2-8A27-C63898195BCC}" type="datetimeFigureOut">
              <a:rPr lang="en-US" altLang="es-CL"/>
              <a:pPr/>
              <a:t>6/28/2017</a:t>
            </a:fld>
            <a:endParaRPr lang="en-US" altLang="es-CL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4C733F-43C1-4335-9AF7-7836E6ED8B0D}" type="slidenum">
              <a:rPr lang="en-US" altLang="es-CL"/>
              <a:pPr/>
              <a:t>‹Nº›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3872022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C553A91-379B-4B53-A60F-580770E8F708}" type="datetimeFigureOut">
              <a:rPr lang="en-US" altLang="es-CL"/>
              <a:pPr/>
              <a:t>6/28/2017</a:t>
            </a:fld>
            <a:endParaRPr lang="en-US" altLang="es-CL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785885-2709-4253-BEC6-F5D41CF07D03}" type="slidenum">
              <a:rPr lang="en-US" altLang="es-CL"/>
              <a:pPr/>
              <a:t>‹Nº›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1903747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1B5C975-82A3-4955-B700-A76AD8EA3388}" type="datetimeFigureOut">
              <a:rPr lang="en-US" altLang="es-CL"/>
              <a:pPr/>
              <a:t>6/28/2017</a:t>
            </a:fld>
            <a:endParaRPr lang="en-US" altLang="es-CL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C082C4-B9AC-4BC0-BE2F-B522CB04837B}" type="slidenum">
              <a:rPr lang="en-US" altLang="es-CL"/>
              <a:pPr/>
              <a:t>‹Nº›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285377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s-CL"/>
              <a:t>Click to edit Master title style</a:t>
            </a:r>
            <a:endParaRPr lang="en-US" altLang="es-CL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s-CL"/>
              <a:t>Click to edit Master text styles</a:t>
            </a:r>
          </a:p>
          <a:p>
            <a:pPr lvl="1"/>
            <a:r>
              <a:rPr lang="es-ES_tradnl" altLang="es-CL"/>
              <a:t>Second level</a:t>
            </a:r>
          </a:p>
          <a:p>
            <a:pPr lvl="2"/>
            <a:r>
              <a:rPr lang="es-ES_tradnl" altLang="es-CL"/>
              <a:t>Third level</a:t>
            </a:r>
          </a:p>
          <a:p>
            <a:pPr lvl="3"/>
            <a:r>
              <a:rPr lang="es-ES_tradnl" altLang="es-CL"/>
              <a:t>Fourth level</a:t>
            </a:r>
          </a:p>
          <a:p>
            <a:pPr lvl="4"/>
            <a:r>
              <a:rPr lang="es-ES_tradnl" altLang="es-CL"/>
              <a:t>Fifth level</a:t>
            </a:r>
            <a:endParaRPr lang="en-US" altLang="es-C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32FA9B28-7E9C-4AD1-A23B-4FC879B94D60}" type="datetimeFigureOut">
              <a:rPr lang="en-US" altLang="es-CL"/>
              <a:pPr/>
              <a:t>6/28/2017</a:t>
            </a:fld>
            <a:endParaRPr lang="en-US" alt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2F546F87-0A6F-4EAC-AAA5-FBB9FAE41581}" type="slidenum">
              <a:rPr lang="en-US" altLang="es-CL"/>
              <a:pPr/>
              <a:t>‹Nº›</a:t>
            </a:fld>
            <a:endParaRPr lang="en-US" alt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57712" y="76200"/>
            <a:ext cx="7772400" cy="1470025"/>
          </a:xfrm>
        </p:spPr>
        <p:txBody>
          <a:bodyPr/>
          <a:lstStyle/>
          <a:p>
            <a:r>
              <a:rPr lang="es-ES"/>
              <a:t>Desarrollo de Software I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47825" y="1133475"/>
            <a:ext cx="6400800" cy="1752600"/>
          </a:xfrm>
        </p:spPr>
        <p:txBody>
          <a:bodyPr/>
          <a:lstStyle/>
          <a:p>
            <a:r>
              <a:rPr lang="es-ES" sz="4200">
                <a:solidFill>
                  <a:srgbClr val="4F6128"/>
                </a:solidFill>
              </a:rPr>
              <a:t>Análisis funcional y modelamiento de procesos</a:t>
            </a:r>
          </a:p>
        </p:txBody>
      </p:sp>
      <p:sp>
        <p:nvSpPr>
          <p:cNvPr id="5" name="Subtítulo 2"/>
          <p:cNvSpPr txBox="1">
            <a:spLocks/>
          </p:cNvSpPr>
          <p:nvPr/>
        </p:nvSpPr>
        <p:spPr bwMode="auto">
          <a:xfrm>
            <a:off x="5953125" y="2828925"/>
            <a:ext cx="5041900" cy="3618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2600" b="1" dirty="0">
                <a:solidFill>
                  <a:srgbClr val="000000"/>
                </a:solidFill>
                <a:latin typeface="Calibri"/>
              </a:rPr>
              <a:t>Integrantes:</a:t>
            </a:r>
          </a:p>
          <a:p>
            <a:pPr algn="l"/>
            <a:r>
              <a:rPr lang="es-ES" sz="2800" dirty="0">
                <a:solidFill>
                  <a:srgbClr val="000000"/>
                </a:solidFill>
                <a:latin typeface="Calibri"/>
              </a:rPr>
              <a:t>    </a:t>
            </a:r>
            <a:r>
              <a:rPr lang="es-ES" sz="2600" dirty="0">
                <a:solidFill>
                  <a:srgbClr val="000000"/>
                </a:solidFill>
                <a:latin typeface="Calibri"/>
              </a:rPr>
              <a:t>Danilo </a:t>
            </a:r>
            <a:r>
              <a:rPr lang="es-ES" sz="2600" dirty="0" err="1">
                <a:solidFill>
                  <a:srgbClr val="000000"/>
                </a:solidFill>
                <a:latin typeface="Calibri"/>
              </a:rPr>
              <a:t>Abellá</a:t>
            </a:r>
            <a:endParaRPr lang="es-ES" sz="2600" dirty="0">
              <a:solidFill>
                <a:srgbClr val="000000"/>
              </a:solidFill>
              <a:latin typeface="Calibri"/>
            </a:endParaRPr>
          </a:p>
          <a:p>
            <a:pPr algn="l"/>
            <a:r>
              <a:rPr lang="es-ES" sz="2800" dirty="0">
                <a:solidFill>
                  <a:srgbClr val="000000"/>
                </a:solidFill>
                <a:latin typeface="Calibri"/>
              </a:rPr>
              <a:t>    </a:t>
            </a:r>
            <a:r>
              <a:rPr lang="es-ES" sz="2600" dirty="0">
                <a:solidFill>
                  <a:srgbClr val="000000"/>
                </a:solidFill>
                <a:latin typeface="Calibri"/>
              </a:rPr>
              <a:t>Sergio Salinas</a:t>
            </a:r>
          </a:p>
          <a:p>
            <a:pPr algn="l"/>
            <a:r>
              <a:rPr lang="es-ES" sz="2600" b="1" dirty="0">
                <a:solidFill>
                  <a:srgbClr val="000000"/>
                </a:solidFill>
                <a:latin typeface="Calibri"/>
              </a:rPr>
              <a:t>Profesor:</a:t>
            </a:r>
          </a:p>
          <a:p>
            <a:pPr algn="l"/>
            <a:r>
              <a:rPr lang="es-ES" sz="2800" dirty="0">
                <a:solidFill>
                  <a:srgbClr val="000000"/>
                </a:solidFill>
                <a:latin typeface="Calibri"/>
              </a:rPr>
              <a:t>    </a:t>
            </a:r>
            <a:r>
              <a:rPr lang="es-ES" sz="2600" dirty="0" err="1">
                <a:solidFill>
                  <a:srgbClr val="000000"/>
                </a:solidFill>
                <a:latin typeface="Calibri"/>
              </a:rPr>
              <a:t>Dino</a:t>
            </a:r>
            <a:r>
              <a:rPr lang="es-ES" sz="2600" dirty="0">
                <a:solidFill>
                  <a:srgbClr val="000000"/>
                </a:solidFill>
                <a:latin typeface="Calibri"/>
              </a:rPr>
              <a:t> Araya</a:t>
            </a:r>
          </a:p>
          <a:p>
            <a:pPr algn="l"/>
            <a:r>
              <a:rPr lang="es-ES" sz="2600" b="1" dirty="0">
                <a:solidFill>
                  <a:srgbClr val="000000"/>
                </a:solidFill>
                <a:latin typeface="Calibri"/>
              </a:rPr>
              <a:t>Fecha:</a:t>
            </a:r>
          </a:p>
          <a:p>
            <a:pPr algn="l"/>
            <a:r>
              <a:rPr lang="es-ES" sz="2800" dirty="0">
                <a:solidFill>
                  <a:srgbClr val="000000"/>
                </a:solidFill>
                <a:latin typeface="Calibri"/>
              </a:rPr>
              <a:t>    </a:t>
            </a:r>
            <a:r>
              <a:rPr lang="es-ES" sz="2800" dirty="0" smtClean="0">
                <a:solidFill>
                  <a:srgbClr val="000000"/>
                </a:solidFill>
                <a:latin typeface="Calibri"/>
              </a:rPr>
              <a:t>3</a:t>
            </a:r>
            <a:r>
              <a:rPr lang="es-ES" sz="2600" dirty="0" smtClean="0">
                <a:solidFill>
                  <a:srgbClr val="000000"/>
                </a:solidFill>
                <a:latin typeface="Calibri"/>
              </a:rPr>
              <a:t>1/05/2017</a:t>
            </a:r>
            <a:endParaRPr lang="es-ES" sz="2600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319" y="2505075"/>
            <a:ext cx="3103696" cy="3103696"/>
          </a:xfrm>
          <a:prstGeom prst="rect">
            <a:avLst/>
          </a:prstGeom>
        </p:spPr>
      </p:pic>
      <p:sp>
        <p:nvSpPr>
          <p:cNvPr id="8" name="Subtítulo 2"/>
          <p:cNvSpPr txBox="1">
            <a:spLocks/>
          </p:cNvSpPr>
          <p:nvPr/>
        </p:nvSpPr>
        <p:spPr bwMode="auto">
          <a:xfrm>
            <a:off x="1171575" y="4533900"/>
            <a:ext cx="6400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4200" b="1" err="1">
                <a:solidFill>
                  <a:srgbClr val="632423"/>
                </a:solidFill>
                <a:latin typeface="Book Antiqua"/>
                <a:ea typeface="Tahoma"/>
                <a:cs typeface="Tahoma"/>
              </a:rPr>
              <a:t>Mis</a:t>
            </a:r>
            <a:r>
              <a:rPr lang="es-ES" sz="4200" b="1" err="1">
                <a:solidFill>
                  <a:srgbClr val="4F6128"/>
                </a:solidFill>
                <a:latin typeface="Book Antiqua"/>
                <a:ea typeface="Tahoma"/>
                <a:cs typeface="Tahoma"/>
              </a:rPr>
              <a:t>Aves</a:t>
            </a:r>
            <a:endParaRPr lang="es-ES" sz="4200" b="1">
              <a:solidFill>
                <a:srgbClr val="4F6128"/>
              </a:solidFill>
              <a:latin typeface="Book Antiqu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015794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48300" y="495298"/>
            <a:ext cx="3028950" cy="1143000"/>
          </a:xfrm>
        </p:spPr>
        <p:txBody>
          <a:bodyPr/>
          <a:lstStyle/>
          <a:p>
            <a:r>
              <a:rPr lang="es-ES" dirty="0"/>
              <a:t>Nivel 0</a:t>
            </a:r>
          </a:p>
        </p:txBody>
      </p:sp>
      <p:pic>
        <p:nvPicPr>
          <p:cNvPr id="1026" name="Picture 2" descr="C:\Users\LAB-MAT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72" y="209548"/>
            <a:ext cx="7681496" cy="643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081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53275" y="28575"/>
            <a:ext cx="2093495" cy="1143000"/>
          </a:xfrm>
        </p:spPr>
        <p:txBody>
          <a:bodyPr/>
          <a:lstStyle/>
          <a:p>
            <a:r>
              <a:rPr lang="es-ES"/>
              <a:t>Nivel 1</a:t>
            </a:r>
          </a:p>
        </p:txBody>
      </p:sp>
      <p:pic>
        <p:nvPicPr>
          <p:cNvPr id="2050" name="Picture 2" descr="C:\Users\LAB-MAT\Desktop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90824"/>
            <a:ext cx="7947381" cy="621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972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52500" y="-95250"/>
            <a:ext cx="8229600" cy="1143000"/>
          </a:xfrm>
        </p:spPr>
        <p:txBody>
          <a:bodyPr/>
          <a:lstStyle/>
          <a:p>
            <a:r>
              <a:rPr lang="es-ES" dirty="0"/>
              <a:t>Nivel </a:t>
            </a:r>
            <a:r>
              <a:rPr lang="es-ES" dirty="0" smtClean="0"/>
              <a:t>3: </a:t>
            </a:r>
            <a:r>
              <a:rPr lang="es-ES" dirty="0">
                <a:solidFill>
                  <a:srgbClr val="1F497D"/>
                </a:solidFill>
              </a:rPr>
              <a:t>Control de Ave</a:t>
            </a:r>
            <a:endParaRPr lang="es-ES" dirty="0">
              <a:solidFill>
                <a:srgbClr val="1F497D"/>
              </a:solidFill>
              <a:latin typeface="Calibri"/>
            </a:endParaRPr>
          </a:p>
        </p:txBody>
      </p:sp>
      <p:pic>
        <p:nvPicPr>
          <p:cNvPr id="3074" name="Picture 2" descr="C:\Users\LAB-MAT\Desktop\control av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97" y="914400"/>
            <a:ext cx="8737403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706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2875" y="704850"/>
            <a:ext cx="8229600" cy="1143000"/>
          </a:xfrm>
        </p:spPr>
        <p:txBody>
          <a:bodyPr/>
          <a:lstStyle/>
          <a:p>
            <a:r>
              <a:rPr lang="es-ES"/>
              <a:t>Nivel 2: </a:t>
            </a:r>
            <a:br>
              <a:rPr lang="es-ES"/>
            </a:br>
            <a:r>
              <a:rPr lang="es-ES">
                <a:solidFill>
                  <a:srgbClr val="4F6128"/>
                </a:solidFill>
              </a:rPr>
              <a:t>Mantención de Tabla Básica</a:t>
            </a:r>
          </a:p>
        </p:txBody>
      </p:sp>
      <p:pic>
        <p:nvPicPr>
          <p:cNvPr id="5122" name="Picture 2" descr="C:\Users\LAB-MAT\Desktop\T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91401"/>
            <a:ext cx="9144000" cy="207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285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1937" y="114300"/>
            <a:ext cx="8229600" cy="1143000"/>
          </a:xfrm>
        </p:spPr>
        <p:txBody>
          <a:bodyPr/>
          <a:lstStyle/>
          <a:p>
            <a:r>
              <a:rPr lang="es-ES" dirty="0"/>
              <a:t>Nivel 2: </a:t>
            </a:r>
            <a:br>
              <a:rPr lang="es-ES" dirty="0"/>
            </a:br>
            <a:r>
              <a:rPr lang="es-ES" dirty="0">
                <a:solidFill>
                  <a:srgbClr val="632423"/>
                </a:solidFill>
                <a:latin typeface="Calibri"/>
              </a:rPr>
              <a:t>Generación de reportes</a:t>
            </a:r>
            <a:endParaRPr lang="es-ES" dirty="0">
              <a:solidFill>
                <a:srgbClr val="632423"/>
              </a:solidFill>
            </a:endParaRPr>
          </a:p>
        </p:txBody>
      </p:sp>
      <p:pic>
        <p:nvPicPr>
          <p:cNvPr id="4098" name="Picture 2" descr="C:\Users\LAB-MAT\Desktop\GEn Re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281321"/>
            <a:ext cx="7677149" cy="540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186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3875" y="2800350"/>
            <a:ext cx="8229600" cy="1143000"/>
          </a:xfrm>
        </p:spPr>
        <p:txBody>
          <a:bodyPr/>
          <a:lstStyle/>
          <a:p>
            <a:r>
              <a:rPr lang="es-ES"/>
              <a:t>Descripción de Diagramas de Flujos de Datos</a:t>
            </a:r>
          </a:p>
        </p:txBody>
      </p:sp>
    </p:spTree>
    <p:extLst>
      <p:ext uri="{BB962C8B-B14F-4D97-AF65-F5344CB8AC3E}">
        <p14:creationId xmlns:p14="http://schemas.microsoft.com/office/powerpoint/2010/main" val="421643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2371725" y="428625"/>
            <a:ext cx="4641952" cy="769441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s-ES" sz="4400"/>
              <a:t>Entidades externas</a:t>
            </a:r>
          </a:p>
        </p:txBody>
      </p:sp>
      <p:pic>
        <p:nvPicPr>
          <p:cNvPr id="16" name="Imagen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" y="1076325"/>
            <a:ext cx="1805069" cy="1911702"/>
          </a:xfrm>
          <a:prstGeom prst="rect">
            <a:avLst/>
          </a:prstGeom>
        </p:spPr>
      </p:pic>
      <p:pic>
        <p:nvPicPr>
          <p:cNvPr id="12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64" y="3067050"/>
            <a:ext cx="8939389" cy="601752"/>
          </a:xfrm>
          <a:prstGeom prst="rect">
            <a:avLst/>
          </a:prstGeom>
        </p:spPr>
      </p:pic>
      <p:pic>
        <p:nvPicPr>
          <p:cNvPr id="14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64" y="5953125"/>
            <a:ext cx="8923337" cy="593223"/>
          </a:xfrm>
          <a:prstGeom prst="rect">
            <a:avLst/>
          </a:prstGeom>
        </p:spPr>
      </p:pic>
      <p:pic>
        <p:nvPicPr>
          <p:cNvPr id="18" name="Imagen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9672" y="3659716"/>
            <a:ext cx="3294955" cy="21972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58525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14350" y="2762250"/>
            <a:ext cx="8229600" cy="1143000"/>
          </a:xfrm>
        </p:spPr>
        <p:txBody>
          <a:bodyPr/>
          <a:lstStyle/>
          <a:p>
            <a:r>
              <a:rPr lang="es-ES"/>
              <a:t>Descripción Almacenamiento</a:t>
            </a:r>
          </a:p>
        </p:txBody>
      </p:sp>
    </p:spTree>
    <p:extLst>
      <p:ext uri="{BB962C8B-B14F-4D97-AF65-F5344CB8AC3E}">
        <p14:creationId xmlns:p14="http://schemas.microsoft.com/office/powerpoint/2010/main" val="2026628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05025" y="590550"/>
            <a:ext cx="8229600" cy="1143000"/>
          </a:xfrm>
        </p:spPr>
        <p:txBody>
          <a:bodyPr/>
          <a:lstStyle/>
          <a:p>
            <a:r>
              <a:rPr lang="es-ES"/>
              <a:t>Ave</a:t>
            </a:r>
          </a:p>
        </p:txBody>
      </p:sp>
      <p:pic>
        <p:nvPicPr>
          <p:cNvPr id="6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40242"/>
            <a:ext cx="3364088" cy="22395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" y="2591435"/>
            <a:ext cx="8814400" cy="1302808"/>
          </a:xfrm>
          <a:prstGeom prst="rect">
            <a:avLst/>
          </a:prstGeom>
        </p:spPr>
      </p:pic>
      <p:pic>
        <p:nvPicPr>
          <p:cNvPr id="10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1675" y="3889658"/>
            <a:ext cx="1484840" cy="1476552"/>
          </a:xfrm>
          <a:prstGeom prst="rect">
            <a:avLst/>
          </a:prstGeom>
        </p:spPr>
      </p:pic>
      <p:sp>
        <p:nvSpPr>
          <p:cNvPr id="13" name="Título 1"/>
          <p:cNvSpPr txBox="1">
            <a:spLocks/>
          </p:cNvSpPr>
          <p:nvPr/>
        </p:nvSpPr>
        <p:spPr bwMode="auto">
          <a:xfrm>
            <a:off x="0" y="3930296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s-ES">
                <a:solidFill>
                  <a:srgbClr val="000000"/>
                </a:solidFill>
                <a:latin typeface="Calibri"/>
              </a:rPr>
              <a:t>Usuario</a:t>
            </a:r>
          </a:p>
        </p:txBody>
      </p:sp>
      <p:pic>
        <p:nvPicPr>
          <p:cNvPr id="14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550" y="5419725"/>
            <a:ext cx="8773231" cy="103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20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417" y="4440986"/>
            <a:ext cx="1736592" cy="11599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Imagen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75" y="4295775"/>
            <a:ext cx="1927146" cy="12787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8175" y="95250"/>
            <a:ext cx="8229600" cy="1143000"/>
          </a:xfrm>
        </p:spPr>
        <p:txBody>
          <a:bodyPr/>
          <a:lstStyle/>
          <a:p>
            <a:r>
              <a:rPr lang="es-ES"/>
              <a:t>Control</a:t>
            </a:r>
          </a:p>
        </p:txBody>
      </p:sp>
      <p:pic>
        <p:nvPicPr>
          <p:cNvPr id="4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" y="1133475"/>
            <a:ext cx="8725084" cy="1023055"/>
          </a:xfrm>
          <a:prstGeom prst="rect">
            <a:avLst/>
          </a:prstGeom>
        </p:spPr>
      </p:pic>
      <p:pic>
        <p:nvPicPr>
          <p:cNvPr id="14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568" y="3305175"/>
            <a:ext cx="8807908" cy="1021079"/>
          </a:xfrm>
          <a:prstGeom prst="rect">
            <a:avLst/>
          </a:prstGeom>
        </p:spPr>
      </p:pic>
      <p:pic>
        <p:nvPicPr>
          <p:cNvPr id="17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1700" y="2199640"/>
            <a:ext cx="1056041" cy="1056041"/>
          </a:xfrm>
          <a:prstGeom prst="rect">
            <a:avLst/>
          </a:prstGeom>
        </p:spPr>
      </p:pic>
      <p:sp>
        <p:nvSpPr>
          <p:cNvPr id="19" name="Título 1"/>
          <p:cNvSpPr txBox="1">
            <a:spLocks/>
          </p:cNvSpPr>
          <p:nvPr/>
        </p:nvSpPr>
        <p:spPr bwMode="auto">
          <a:xfrm>
            <a:off x="314325" y="2113376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s-ES"/>
              <a:t>Destino</a:t>
            </a:r>
            <a:endParaRPr lang="es-ES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" name="Imagen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568" y="5638800"/>
            <a:ext cx="8739188" cy="109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34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Índice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Roles de Usuario</a:t>
            </a:r>
          </a:p>
          <a:p>
            <a:r>
              <a:rPr lang="es-ES">
                <a:solidFill>
                  <a:srgbClr val="000000"/>
                </a:solidFill>
                <a:latin typeface="Calibri"/>
              </a:rPr>
              <a:t>Diccionario de Datos</a:t>
            </a:r>
          </a:p>
          <a:p>
            <a:r>
              <a:rPr lang="es-ES">
                <a:latin typeface="Calibri"/>
              </a:rPr>
              <a:t>Diagrama de flujo de datos</a:t>
            </a:r>
          </a:p>
          <a:p>
            <a:r>
              <a:rPr lang="es-ES">
                <a:latin typeface="Calibri"/>
              </a:rPr>
              <a:t>Descripción de Diagramas de Flujos de Datos</a:t>
            </a:r>
          </a:p>
          <a:p>
            <a:r>
              <a:rPr lang="es-ES">
                <a:latin typeface="Calibri"/>
              </a:rPr>
              <a:t>Descripción Almacenamiento</a:t>
            </a:r>
          </a:p>
          <a:p>
            <a:r>
              <a:rPr lang="es-ES">
                <a:latin typeface="Calibri"/>
              </a:rPr>
              <a:t>Flujo de Datos</a:t>
            </a:r>
          </a:p>
          <a:p>
            <a:r>
              <a:rPr lang="es-ES">
                <a:latin typeface="Calibri"/>
              </a:rPr>
              <a:t>Procesos Nivel 1</a:t>
            </a:r>
          </a:p>
          <a:p>
            <a:r>
              <a:rPr lang="es-ES">
                <a:latin typeface="Calibri"/>
              </a:rPr>
              <a:t>Conclusión</a:t>
            </a:r>
            <a:br>
              <a:rPr lang="es-ES">
                <a:latin typeface="Calibri"/>
              </a:rPr>
            </a:br>
            <a:endParaRPr lang="es-ES">
              <a:latin typeface="Calibri"/>
            </a:endParaRPr>
          </a:p>
          <a:p>
            <a:pPr lvl="1"/>
            <a:endParaRPr lang="es-E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2691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81325" y="287020"/>
            <a:ext cx="8229600" cy="1143000"/>
          </a:xfrm>
        </p:spPr>
        <p:txBody>
          <a:bodyPr/>
          <a:lstStyle/>
          <a:p>
            <a:r>
              <a:rPr lang="es-ES"/>
              <a:t>Turno</a:t>
            </a:r>
          </a:p>
        </p:txBody>
      </p:sp>
      <p:pic>
        <p:nvPicPr>
          <p:cNvPr id="6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" y="1676400"/>
            <a:ext cx="8725848" cy="1017721"/>
          </a:xfrm>
          <a:prstGeom prst="rect">
            <a:avLst/>
          </a:prstGeom>
        </p:spPr>
      </p:pic>
      <p:pic>
        <p:nvPicPr>
          <p:cNvPr id="8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075" y="171148"/>
            <a:ext cx="1991430" cy="1480291"/>
          </a:xfrm>
          <a:prstGeom prst="rect">
            <a:avLst/>
          </a:prstGeom>
        </p:spPr>
      </p:pic>
      <p:pic>
        <p:nvPicPr>
          <p:cNvPr id="11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50" y="4524375"/>
            <a:ext cx="8724018" cy="1024287"/>
          </a:xfrm>
          <a:prstGeom prst="rect">
            <a:avLst/>
          </a:prstGeom>
        </p:spPr>
      </p:pic>
      <p:sp>
        <p:nvSpPr>
          <p:cNvPr id="13" name="Título 1"/>
          <p:cNvSpPr txBox="1">
            <a:spLocks/>
          </p:cNvSpPr>
          <p:nvPr/>
        </p:nvSpPr>
        <p:spPr bwMode="auto">
          <a:xfrm>
            <a:off x="-266700" y="29146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s-ES"/>
              <a:t>Sede</a:t>
            </a:r>
          </a:p>
        </p:txBody>
      </p:sp>
      <p:pic>
        <p:nvPicPr>
          <p:cNvPr id="15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8275" y="2819400"/>
            <a:ext cx="1394354" cy="139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700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8625" y="2828925"/>
            <a:ext cx="8229600" cy="1143000"/>
          </a:xfrm>
        </p:spPr>
        <p:txBody>
          <a:bodyPr/>
          <a:lstStyle/>
          <a:p>
            <a:r>
              <a:rPr lang="es-ES"/>
              <a:t>Flujo de Datos</a:t>
            </a:r>
          </a:p>
        </p:txBody>
      </p:sp>
    </p:spTree>
    <p:extLst>
      <p:ext uri="{BB962C8B-B14F-4D97-AF65-F5344CB8AC3E}">
        <p14:creationId xmlns:p14="http://schemas.microsoft.com/office/powerpoint/2010/main" val="3880670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85825" y="94192"/>
            <a:ext cx="8229600" cy="1143000"/>
          </a:xfrm>
        </p:spPr>
        <p:txBody>
          <a:bodyPr/>
          <a:lstStyle/>
          <a:p>
            <a:r>
              <a:rPr lang="es-ES" err="1"/>
              <a:t>Login</a:t>
            </a:r>
          </a:p>
        </p:txBody>
      </p:sp>
      <p:pic>
        <p:nvPicPr>
          <p:cNvPr id="4" name="Imagen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0050" y="1295400"/>
            <a:ext cx="8418721" cy="1258535"/>
          </a:xfrm>
          <a:prstGeom prst="rect">
            <a:avLst/>
          </a:prstGeom>
        </p:spPr>
      </p:pic>
      <p:pic>
        <p:nvPicPr>
          <p:cNvPr id="6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" y="3422553"/>
            <a:ext cx="8745186" cy="1112934"/>
          </a:xfrm>
          <a:prstGeom prst="rect">
            <a:avLst/>
          </a:prstGeom>
        </p:spPr>
      </p:pic>
      <p:sp>
        <p:nvSpPr>
          <p:cNvPr id="9" name="Título 1"/>
          <p:cNvSpPr txBox="1">
            <a:spLocks/>
          </p:cNvSpPr>
          <p:nvPr/>
        </p:nvSpPr>
        <p:spPr bwMode="auto">
          <a:xfrm>
            <a:off x="-1438275" y="23622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s-ES"/>
              <a:t>Ave</a:t>
            </a:r>
            <a:endParaRPr lang="es-ES" err="1"/>
          </a:p>
        </p:txBody>
      </p:sp>
      <p:pic>
        <p:nvPicPr>
          <p:cNvPr id="10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7125" y="2551289"/>
            <a:ext cx="1287992" cy="860594"/>
          </a:xfrm>
          <a:prstGeom prst="rect">
            <a:avLst/>
          </a:prstGeom>
        </p:spPr>
      </p:pic>
      <p:pic>
        <p:nvPicPr>
          <p:cNvPr id="13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2225" y="200025"/>
            <a:ext cx="1530602" cy="936273"/>
          </a:xfrm>
          <a:prstGeom prst="rect">
            <a:avLst/>
          </a:prstGeom>
        </p:spPr>
      </p:pic>
      <p:pic>
        <p:nvPicPr>
          <p:cNvPr id="14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859" y="5561735"/>
            <a:ext cx="8835891" cy="1121640"/>
          </a:xfrm>
          <a:prstGeom prst="rect">
            <a:avLst/>
          </a:prstGeom>
        </p:spPr>
      </p:pic>
      <p:sp>
        <p:nvSpPr>
          <p:cNvPr id="18" name="Título 1"/>
          <p:cNvSpPr txBox="1">
            <a:spLocks/>
          </p:cNvSpPr>
          <p:nvPr/>
        </p:nvSpPr>
        <p:spPr bwMode="auto">
          <a:xfrm>
            <a:off x="971978" y="44577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s-ES"/>
              <a:t>Usuario</a:t>
            </a:r>
            <a:endParaRPr lang="es-ES" err="1"/>
          </a:p>
        </p:txBody>
      </p:sp>
      <p:pic>
        <p:nvPicPr>
          <p:cNvPr id="20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1696" y="4518096"/>
            <a:ext cx="1021743" cy="101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485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3400" y="2533650"/>
            <a:ext cx="8229600" cy="1143000"/>
          </a:xfrm>
        </p:spPr>
        <p:txBody>
          <a:bodyPr/>
          <a:lstStyle/>
          <a:p>
            <a:r>
              <a:rPr lang="es-ES"/>
              <a:t>Procesos de Nivel 1 </a:t>
            </a:r>
          </a:p>
        </p:txBody>
      </p:sp>
    </p:spTree>
    <p:extLst>
      <p:ext uri="{BB962C8B-B14F-4D97-AF65-F5344CB8AC3E}">
        <p14:creationId xmlns:p14="http://schemas.microsoft.com/office/powerpoint/2010/main" val="2587541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3350" y="581025"/>
            <a:ext cx="8229600" cy="1143000"/>
          </a:xfrm>
        </p:spPr>
        <p:txBody>
          <a:bodyPr/>
          <a:lstStyle/>
          <a:p>
            <a:r>
              <a:rPr lang="es-ES"/>
              <a:t>Control de</a:t>
            </a:r>
            <a:br>
              <a:rPr lang="es-ES"/>
            </a:br>
            <a:r>
              <a:rPr lang="es-ES"/>
              <a:t> Acceso</a:t>
            </a:r>
          </a:p>
        </p:txBody>
      </p:sp>
      <p:pic>
        <p:nvPicPr>
          <p:cNvPr id="6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" y="2609850"/>
            <a:ext cx="8791074" cy="3192109"/>
          </a:xfrm>
          <a:prstGeom prst="rect">
            <a:avLst/>
          </a:prstGeom>
        </p:spPr>
      </p:pic>
      <p:pic>
        <p:nvPicPr>
          <p:cNvPr id="8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425" y="1314450"/>
            <a:ext cx="2743200" cy="167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63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161925"/>
            <a:ext cx="8229600" cy="1143000"/>
          </a:xfrm>
        </p:spPr>
        <p:txBody>
          <a:bodyPr/>
          <a:lstStyle/>
          <a:p>
            <a:r>
              <a:rPr lang="es-ES"/>
              <a:t>Gestión de Usuario</a:t>
            </a:r>
          </a:p>
        </p:txBody>
      </p:sp>
      <p:pic>
        <p:nvPicPr>
          <p:cNvPr id="4" name="Imagen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9333" y="1351442"/>
            <a:ext cx="8979253" cy="4342920"/>
          </a:xfrm>
          <a:prstGeom prst="rect">
            <a:avLst/>
          </a:prstGeom>
        </p:spPr>
      </p:pic>
      <p:pic>
        <p:nvPicPr>
          <p:cNvPr id="7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050" y="4605782"/>
            <a:ext cx="2020887" cy="20077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24840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Gestión Cliente</a:t>
            </a:r>
          </a:p>
        </p:txBody>
      </p:sp>
      <p:pic>
        <p:nvPicPr>
          <p:cNvPr id="4" name="Imagen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350" y="2303992"/>
            <a:ext cx="8952454" cy="3663420"/>
          </a:xfrm>
          <a:prstGeom prst="rect">
            <a:avLst/>
          </a:prstGeom>
        </p:spPr>
      </p:pic>
      <p:pic>
        <p:nvPicPr>
          <p:cNvPr id="7" name="Imagen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398992"/>
            <a:ext cx="1805069" cy="191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0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6725" y="219075"/>
            <a:ext cx="8229600" cy="1143000"/>
          </a:xfrm>
        </p:spPr>
        <p:txBody>
          <a:bodyPr/>
          <a:lstStyle/>
          <a:p>
            <a:r>
              <a:rPr lang="es-ES"/>
              <a:t>Administración Ave</a:t>
            </a:r>
          </a:p>
        </p:txBody>
      </p:sp>
      <p:pic>
        <p:nvPicPr>
          <p:cNvPr id="7" name="Imagen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4004" y="1735667"/>
            <a:ext cx="8580921" cy="4139670"/>
          </a:xfrm>
          <a:prstGeom prst="rect">
            <a:avLst/>
          </a:prstGeom>
        </p:spPr>
      </p:pic>
      <p:pic>
        <p:nvPicPr>
          <p:cNvPr id="6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0" y="1209675"/>
            <a:ext cx="2743200" cy="17195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2 CuadroTexto"/>
          <p:cNvSpPr txBox="1"/>
          <p:nvPr/>
        </p:nvSpPr>
        <p:spPr>
          <a:xfrm>
            <a:off x="2870684" y="1945971"/>
            <a:ext cx="33054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500" dirty="0" smtClean="0"/>
              <a:t>.1</a:t>
            </a:r>
            <a:endParaRPr lang="es-CL" sz="1500" dirty="0"/>
          </a:p>
        </p:txBody>
      </p:sp>
    </p:spTree>
    <p:extLst>
      <p:ext uri="{BB962C8B-B14F-4D97-AF65-F5344CB8AC3E}">
        <p14:creationId xmlns:p14="http://schemas.microsoft.com/office/powerpoint/2010/main" val="1592565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9555" y="628108"/>
            <a:ext cx="8229600" cy="1143000"/>
          </a:xfrm>
        </p:spPr>
        <p:txBody>
          <a:bodyPr/>
          <a:lstStyle/>
          <a:p>
            <a:r>
              <a:rPr lang="en-US"/>
              <a:t>Control de Ave</a:t>
            </a:r>
            <a:endParaRPr lang="es-US"/>
          </a:p>
        </p:txBody>
      </p:sp>
      <p:pic>
        <p:nvPicPr>
          <p:cNvPr id="4" name="Imagen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0587" y="3139281"/>
            <a:ext cx="7362825" cy="1447800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425" y="3557586"/>
            <a:ext cx="24765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2007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500" y="1238250"/>
            <a:ext cx="8229600" cy="1143000"/>
          </a:xfrm>
        </p:spPr>
        <p:txBody>
          <a:bodyPr/>
          <a:lstStyle/>
          <a:p>
            <a:r>
              <a:rPr lang="es-ES"/>
              <a:t>Mantenedor de</a:t>
            </a:r>
            <a:br>
              <a:rPr lang="es-ES"/>
            </a:br>
            <a:r>
              <a:rPr lang="es-ES"/>
              <a:t> tablas básicas</a:t>
            </a:r>
          </a:p>
        </p:txBody>
      </p:sp>
      <p:pic>
        <p:nvPicPr>
          <p:cNvPr id="4" name="Imagen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9075" y="3228975"/>
            <a:ext cx="8788445" cy="1548871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63" y="3533775"/>
            <a:ext cx="17145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4932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800" y="814705"/>
            <a:ext cx="8229600" cy="1143000"/>
          </a:xfrm>
        </p:spPr>
        <p:txBody>
          <a:bodyPr/>
          <a:lstStyle/>
          <a:p>
            <a:r>
              <a:rPr lang="es-ES"/>
              <a:t>Roles de Usuario</a:t>
            </a:r>
          </a:p>
        </p:txBody>
      </p:sp>
      <p:pic>
        <p:nvPicPr>
          <p:cNvPr id="10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223818"/>
            <a:ext cx="9004167" cy="3953277"/>
          </a:xfrm>
          <a:prstGeom prst="rect">
            <a:avLst/>
          </a:prstGeom>
        </p:spPr>
      </p:pic>
      <p:pic>
        <p:nvPicPr>
          <p:cNvPr id="12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50" y="457200"/>
            <a:ext cx="148590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1456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6926" y="1038225"/>
            <a:ext cx="8229600" cy="1143000"/>
          </a:xfrm>
        </p:spPr>
        <p:txBody>
          <a:bodyPr/>
          <a:lstStyle/>
          <a:p>
            <a:r>
              <a:rPr lang="es-ES"/>
              <a:t>Generación de Reportes</a:t>
            </a:r>
          </a:p>
        </p:txBody>
      </p:sp>
      <p:pic>
        <p:nvPicPr>
          <p:cNvPr id="4" name="Imagen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6926" y="2333625"/>
            <a:ext cx="8508473" cy="1721731"/>
          </a:xfrm>
          <a:prstGeom prst="rect">
            <a:avLst/>
          </a:prstGeom>
        </p:spPr>
      </p:pic>
      <p:pic>
        <p:nvPicPr>
          <p:cNvPr id="6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425" y="4171950"/>
            <a:ext cx="2695575" cy="2381250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3" y="2635250"/>
            <a:ext cx="10477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05096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6415" y="2542265"/>
            <a:ext cx="8229600" cy="1155575"/>
          </a:xfrm>
        </p:spPr>
        <p:txBody>
          <a:bodyPr/>
          <a:lstStyle/>
          <a:p>
            <a:r>
              <a:rPr lang="en-US"/>
              <a:t>Procesos de nivel  2</a:t>
            </a:r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887804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Registro Control</a:t>
            </a:r>
            <a:endParaRPr lang="es-US"/>
          </a:p>
        </p:txBody>
      </p:sp>
      <p:pic>
        <p:nvPicPr>
          <p:cNvPr id="4" name="Imagen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7262" y="2377281"/>
            <a:ext cx="7229475" cy="2971800"/>
          </a:xfrm>
          <a:prstGeom prst="rect">
            <a:avLst/>
          </a:prstGeom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688" y="2641600"/>
            <a:ext cx="3524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9146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Asignación de Destino</a:t>
            </a:r>
            <a:endParaRPr lang="es-US"/>
          </a:p>
        </p:txBody>
      </p:sp>
      <p:pic>
        <p:nvPicPr>
          <p:cNvPr id="8" name="Imagen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025" y="2353469"/>
            <a:ext cx="7219950" cy="3019425"/>
          </a:xfrm>
          <a:prstGeom prst="rect">
            <a:avLst/>
          </a:prstGeom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908" y="2619375"/>
            <a:ext cx="35242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4055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Mantención de Cargo</a:t>
            </a:r>
            <a:endParaRPr lang="es-US"/>
          </a:p>
        </p:txBody>
      </p:sp>
      <p:pic>
        <p:nvPicPr>
          <p:cNvPr id="4" name="Imagen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500" y="2267744"/>
            <a:ext cx="7239000" cy="3190875"/>
          </a:xfrm>
          <a:prstGeom prst="rect">
            <a:avLst/>
          </a:prstGeom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478" y="2523173"/>
            <a:ext cx="238125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49938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806845"/>
            <a:ext cx="8229600" cy="1332311"/>
          </a:xfrm>
        </p:spPr>
        <p:txBody>
          <a:bodyPr/>
          <a:lstStyle/>
          <a:p>
            <a:r>
              <a:rPr lang="en-US"/>
              <a:t>Generación de lista de aves faltantes</a:t>
            </a:r>
            <a:endParaRPr lang="es-US"/>
          </a:p>
        </p:txBody>
      </p:sp>
      <p:pic>
        <p:nvPicPr>
          <p:cNvPr id="4" name="Imagen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5825" y="2750931"/>
            <a:ext cx="7372350" cy="3448050"/>
          </a:xfrm>
          <a:prstGeom prst="rect">
            <a:avLst/>
          </a:prstGeom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378" y="3025140"/>
            <a:ext cx="2381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8101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0525" y="2647950"/>
            <a:ext cx="8229600" cy="1143000"/>
          </a:xfrm>
        </p:spPr>
        <p:txBody>
          <a:bodyPr/>
          <a:lstStyle/>
          <a:p>
            <a:r>
              <a:rPr lang="es-ES"/>
              <a:t>Conclusión</a:t>
            </a:r>
          </a:p>
        </p:txBody>
      </p:sp>
    </p:spTree>
    <p:extLst>
      <p:ext uri="{BB962C8B-B14F-4D97-AF65-F5344CB8AC3E}">
        <p14:creationId xmlns:p14="http://schemas.microsoft.com/office/powerpoint/2010/main" val="1555265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850" y="2809875"/>
            <a:ext cx="2743200" cy="256222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125" y="2085975"/>
            <a:ext cx="8229600" cy="1143000"/>
          </a:xfrm>
        </p:spPr>
        <p:txBody>
          <a:bodyPr/>
          <a:lstStyle/>
          <a:p>
            <a:r>
              <a:rPr lang="es-ES"/>
              <a:t>Diccionario de Datos</a:t>
            </a:r>
          </a:p>
        </p:txBody>
      </p:sp>
    </p:spTree>
    <p:extLst>
      <p:ext uri="{BB962C8B-B14F-4D97-AF65-F5344CB8AC3E}">
        <p14:creationId xmlns:p14="http://schemas.microsoft.com/office/powerpoint/2010/main" val="3807517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8175" y="38100"/>
            <a:ext cx="8229600" cy="1143000"/>
          </a:xfrm>
        </p:spPr>
        <p:txBody>
          <a:bodyPr/>
          <a:lstStyle/>
          <a:p>
            <a:r>
              <a:rPr lang="es-ES"/>
              <a:t>Entradas</a:t>
            </a:r>
          </a:p>
        </p:txBody>
      </p:sp>
      <p:pic>
        <p:nvPicPr>
          <p:cNvPr id="4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150" y="1771650"/>
            <a:ext cx="1226609" cy="1226609"/>
          </a:xfrm>
          <a:prstGeom prst="rect">
            <a:avLst/>
          </a:prstGeom>
        </p:spPr>
      </p:pic>
      <p:pic>
        <p:nvPicPr>
          <p:cNvPr id="6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150" y="3934364"/>
            <a:ext cx="2505075" cy="1400175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181100"/>
            <a:ext cx="8229600" cy="5513740"/>
          </a:xfrm>
        </p:spPr>
        <p:txBody>
          <a:bodyPr/>
          <a:lstStyle/>
          <a:p>
            <a:r>
              <a:rPr lang="es-ES" b="1" err="1"/>
              <a:t>Login</a:t>
            </a:r>
            <a:r>
              <a:rPr lang="es-ES"/>
              <a:t> = usuario + contraseña </a:t>
            </a:r>
          </a:p>
          <a:p>
            <a:endParaRPr lang="es-ES"/>
          </a:p>
          <a:p>
            <a:endParaRPr lang="es-ES"/>
          </a:p>
          <a:p>
            <a:r>
              <a:rPr lang="es-ES" b="1"/>
              <a:t>Usuario</a:t>
            </a:r>
            <a:r>
              <a:rPr lang="es-ES"/>
              <a:t> = RUT (id) + nombre + apellido + fecha de nacimiento + dirección + teléfono fijo + celular + cargo </a:t>
            </a:r>
          </a:p>
          <a:p>
            <a:endParaRPr lang="es-ES"/>
          </a:p>
          <a:p>
            <a:r>
              <a:rPr lang="es-ES" b="1"/>
              <a:t>Ave</a:t>
            </a:r>
            <a:r>
              <a:rPr lang="es-ES"/>
              <a:t> = anillo (id) + nombre + especie + género + fecha de nacimiento + estado</a:t>
            </a:r>
          </a:p>
        </p:txBody>
      </p:sp>
      <p:pic>
        <p:nvPicPr>
          <p:cNvPr id="8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350" y="1229360"/>
            <a:ext cx="2072626" cy="126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04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700" y="2481532"/>
            <a:ext cx="2022925" cy="2142887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66700" y="1295400"/>
            <a:ext cx="8229600" cy="4525963"/>
          </a:xfrm>
        </p:spPr>
        <p:txBody>
          <a:bodyPr/>
          <a:lstStyle/>
          <a:p>
            <a:r>
              <a:rPr lang="es-ES" b="1"/>
              <a:t>Cliente</a:t>
            </a:r>
            <a:r>
              <a:rPr lang="es-ES"/>
              <a:t> = Nombre de la empresa del cliente + sedes + comuna + región + rubro(Agrícola, Industrial, Urbano).</a:t>
            </a:r>
          </a:p>
          <a:p>
            <a:endParaRPr lang="es-ES"/>
          </a:p>
          <a:p>
            <a:endParaRPr lang="es-ES"/>
          </a:p>
          <a:p>
            <a:endParaRPr lang="es-ES"/>
          </a:p>
          <a:p>
            <a:r>
              <a:rPr lang="es-ES" b="1"/>
              <a:t>Tabla Básica</a:t>
            </a:r>
            <a:r>
              <a:rPr lang="es-ES"/>
              <a:t> = {Comuna, Región, Cargo, Tipo Comida, Estado, Especie, Rubro} </a:t>
            </a:r>
          </a:p>
          <a:p>
            <a:endParaRPr lang="es-ES"/>
          </a:p>
          <a:p>
            <a:pPr marL="0" indent="0">
              <a:buNone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3030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850" y="2867025"/>
            <a:ext cx="2743200" cy="2422090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8625" y="1238250"/>
            <a:ext cx="8229600" cy="4525963"/>
          </a:xfrm>
        </p:spPr>
        <p:txBody>
          <a:bodyPr/>
          <a:lstStyle/>
          <a:p>
            <a:r>
              <a:rPr lang="es-ES" b="1"/>
              <a:t>Control </a:t>
            </a:r>
            <a:r>
              <a:rPr lang="es-ES"/>
              <a:t>= ave + usuario + peso + caperuza + cliente + sede cliente + comuna + tipo de comida + cantidad de comida + observación + nota</a:t>
            </a:r>
          </a:p>
          <a:p>
            <a:endParaRPr lang="es-ES" b="1"/>
          </a:p>
          <a:p>
            <a:endParaRPr lang="es-ES" b="1"/>
          </a:p>
          <a:p>
            <a:pPr marL="0" indent="0">
              <a:buNone/>
            </a:pPr>
            <a:endParaRPr lang="es-ES" b="1"/>
          </a:p>
          <a:p>
            <a:r>
              <a:rPr lang="es-ES" b="1"/>
              <a:t>Nota </a:t>
            </a:r>
            <a:r>
              <a:rPr lang="es-ES"/>
              <a:t>= cetrero + turno + fecha + descripción</a:t>
            </a:r>
          </a:p>
        </p:txBody>
      </p:sp>
    </p:spTree>
    <p:extLst>
      <p:ext uri="{BB962C8B-B14F-4D97-AF65-F5344CB8AC3E}">
        <p14:creationId xmlns:p14="http://schemas.microsoft.com/office/powerpoint/2010/main" val="2300425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Salidas</a:t>
            </a:r>
          </a:p>
        </p:txBody>
      </p:sp>
      <p:pic>
        <p:nvPicPr>
          <p:cNvPr id="4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775" y="1876425"/>
            <a:ext cx="2743200" cy="3146882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43089" y="1362075"/>
            <a:ext cx="8229600" cy="4525963"/>
          </a:xfrm>
        </p:spPr>
        <p:txBody>
          <a:bodyPr/>
          <a:lstStyle/>
          <a:p>
            <a:r>
              <a:rPr lang="es-ES"/>
              <a:t>Reporte 1: Últimos 30 días del control de un ave en particular.</a:t>
            </a:r>
          </a:p>
          <a:p>
            <a:endParaRPr lang="es-ES"/>
          </a:p>
          <a:p>
            <a:endParaRPr lang="es-ES"/>
          </a:p>
          <a:p>
            <a:r>
              <a:rPr lang="es-ES"/>
              <a:t>Reporte 2: Control diario de las aves. </a:t>
            </a:r>
          </a:p>
          <a:p>
            <a:endParaRPr lang="es-ES"/>
          </a:p>
          <a:p>
            <a:endParaRPr lang="es-ES"/>
          </a:p>
          <a:p>
            <a:r>
              <a:rPr lang="es-ES"/>
              <a:t>Reporte 3: Lista con las aves que faltan por controlar en un turno.</a:t>
            </a:r>
          </a:p>
        </p:txBody>
      </p:sp>
    </p:spTree>
    <p:extLst>
      <p:ext uri="{BB962C8B-B14F-4D97-AF65-F5344CB8AC3E}">
        <p14:creationId xmlns:p14="http://schemas.microsoft.com/office/powerpoint/2010/main" val="1953923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7222" y="333375"/>
            <a:ext cx="8229600" cy="1143000"/>
          </a:xfrm>
        </p:spPr>
        <p:txBody>
          <a:bodyPr/>
          <a:lstStyle/>
          <a:p>
            <a:r>
              <a:rPr lang="es-ES"/>
              <a:t>Diagrama</a:t>
            </a:r>
            <a:br>
              <a:rPr lang="es-ES"/>
            </a:br>
            <a:r>
              <a:rPr lang="es-ES"/>
              <a:t>de Flujo de Datos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190625"/>
            <a:ext cx="8229600" cy="4525963"/>
          </a:xfrm>
        </p:spPr>
        <p:txBody>
          <a:bodyPr/>
          <a:lstStyle/>
          <a:p>
            <a:endParaRPr lang="es-ES"/>
          </a:p>
          <a:p>
            <a:r>
              <a:rPr lang="es-ES" b="1"/>
              <a:t>Nivel 0</a:t>
            </a:r>
          </a:p>
          <a:p>
            <a:endParaRPr lang="es-ES"/>
          </a:p>
          <a:p>
            <a:r>
              <a:rPr lang="es-ES" b="1"/>
              <a:t>Nivel 1</a:t>
            </a:r>
          </a:p>
          <a:p>
            <a:endParaRPr lang="es-ES"/>
          </a:p>
          <a:p>
            <a:r>
              <a:rPr lang="es-ES" b="1"/>
              <a:t>Niveles 2:</a:t>
            </a:r>
          </a:p>
          <a:p>
            <a:pPr lvl="1"/>
            <a:r>
              <a:rPr lang="es-ES">
                <a:solidFill>
                  <a:srgbClr val="1F497D"/>
                </a:solidFill>
              </a:rPr>
              <a:t>Control de Ave</a:t>
            </a:r>
          </a:p>
          <a:p>
            <a:pPr lvl="1"/>
            <a:r>
              <a:rPr lang="es-ES">
                <a:solidFill>
                  <a:srgbClr val="4F6128"/>
                </a:solidFill>
              </a:rPr>
              <a:t>Mantención de tablas básicas</a:t>
            </a:r>
          </a:p>
          <a:p>
            <a:pPr lvl="1"/>
            <a:r>
              <a:rPr lang="es-ES">
                <a:solidFill>
                  <a:srgbClr val="953734"/>
                </a:solidFill>
              </a:rPr>
              <a:t>Generación de reportes</a:t>
            </a:r>
          </a:p>
          <a:p>
            <a:pPr lvl="1"/>
            <a:endParaRPr lang="es-ES">
              <a:solidFill>
                <a:srgbClr val="4F6128"/>
              </a:solidFill>
            </a:endParaRP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5372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247</Words>
  <Application>Microsoft Office PowerPoint</Application>
  <PresentationFormat>Presentación en pantalla (4:3)</PresentationFormat>
  <Paragraphs>119</Paragraphs>
  <Slides>36</Slides>
  <Notes>30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37" baseType="lpstr">
      <vt:lpstr>Office Theme</vt:lpstr>
      <vt:lpstr>Desarrollo de Software I</vt:lpstr>
      <vt:lpstr>Índice</vt:lpstr>
      <vt:lpstr>Roles de Usuario</vt:lpstr>
      <vt:lpstr>Diccionario de Datos</vt:lpstr>
      <vt:lpstr>Entradas</vt:lpstr>
      <vt:lpstr>Presentación de PowerPoint</vt:lpstr>
      <vt:lpstr>Presentación de PowerPoint</vt:lpstr>
      <vt:lpstr>Salidas</vt:lpstr>
      <vt:lpstr>Diagrama de Flujo de Datos</vt:lpstr>
      <vt:lpstr>Nivel 0</vt:lpstr>
      <vt:lpstr>Nivel 1</vt:lpstr>
      <vt:lpstr>Nivel 3: Control de Ave</vt:lpstr>
      <vt:lpstr>Nivel 2:  Mantención de Tabla Básica</vt:lpstr>
      <vt:lpstr>Nivel 2:  Generación de reportes</vt:lpstr>
      <vt:lpstr>Descripción de Diagramas de Flujos de Datos</vt:lpstr>
      <vt:lpstr>Presentación de PowerPoint</vt:lpstr>
      <vt:lpstr>Descripción Almacenamiento</vt:lpstr>
      <vt:lpstr>Ave</vt:lpstr>
      <vt:lpstr>Control</vt:lpstr>
      <vt:lpstr>Turno</vt:lpstr>
      <vt:lpstr>Flujo de Datos</vt:lpstr>
      <vt:lpstr>Login</vt:lpstr>
      <vt:lpstr>Procesos de Nivel 1 </vt:lpstr>
      <vt:lpstr>Control de  Acceso</vt:lpstr>
      <vt:lpstr>Gestión de Usuario</vt:lpstr>
      <vt:lpstr>Gestión Cliente</vt:lpstr>
      <vt:lpstr>Administración Ave</vt:lpstr>
      <vt:lpstr>Control de Ave</vt:lpstr>
      <vt:lpstr>Mantenedor de  tablas básicas</vt:lpstr>
      <vt:lpstr>Generación de Reportes</vt:lpstr>
      <vt:lpstr>Procesos de nivel  2</vt:lpstr>
      <vt:lpstr>Registro Control</vt:lpstr>
      <vt:lpstr>Asignación de Destino</vt:lpstr>
      <vt:lpstr>Mantención de Cargo</vt:lpstr>
      <vt:lpstr>Generación de lista de aves faltantes</vt:lpstr>
      <vt:lpstr>Conclusión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de Software I</dc:title>
  <cp:lastModifiedBy>LAB-MAT</cp:lastModifiedBy>
  <cp:revision>11</cp:revision>
  <dcterms:modified xsi:type="dcterms:W3CDTF">2017-06-28T19:33:37Z</dcterms:modified>
</cp:coreProperties>
</file>